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42a6094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c42a6094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La planificación del Sprint tiene lugar al comienzode la iteración.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El Product Owner, Scrum Master y Equipo de Desarrollose reúnen y en base albacklog previamente refinado y priorizado, establecenel OBJETIVO del sprint y secomprometen en cuántos ítems van a terminar duranteeste período teniendo encuenta la VELOCIDAD del equipo.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Los ítems a trabajar durante el sprint conforman elBacklog del Sprint.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El tiempo reservado para esta reunión es de 2 hs porsemana de sprint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c42a6094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c42a6094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Es una breve reunión diaria (no más de 15 minutos)donde el equipo responde 3preguntas:</a:t>
            </a:r>
            <a:endParaRPr sz="145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450">
                <a:solidFill>
                  <a:schemeClr val="dk1"/>
                </a:solidFill>
              </a:rPr>
              <a:t>1- ¿Qué hice ayer?</a:t>
            </a:r>
            <a:endParaRPr sz="145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450">
                <a:solidFill>
                  <a:schemeClr val="dk1"/>
                </a:solidFill>
              </a:rPr>
              <a:t>2- ¿Qué voy a hacer hoy?</a:t>
            </a:r>
            <a:endParaRPr sz="145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 sz="1450">
                <a:solidFill>
                  <a:schemeClr val="dk1"/>
                </a:solidFill>
              </a:rPr>
              <a:t>3- ¿Tengo algún inconveniente para completar mis tareas?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El objetivo es proveer visibilidad de las tareas y calibrarse entre el equipo.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Si el Scrum Master o el Product Owner no están presentes,la reunión se realizaigual entre el Equipo de Desarrollo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c42a6094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c42a6094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Al final del sprint, se realiza una reunión con todoel equipo, Product Owner y losinteresados en el producto en donde se muestran losresultados logrados graciasal trabajo del Sprint.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En esta reunión se recibe feedback con respecto altrabajo entregado y el ProductOwner decide si los ítems realizados son aceptadoso rechazados.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En caso de ser rechazados, vuelven al Backlog de Productopara ser trabajados enfuturas sprints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c42a60941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c42a60941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Finalizado el Sprint, el Equipo de Desarrollo, el Scrum Master y el Product Owner realizan una introspección sobre el trabajo realizado en el sprint pasado.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Es importante detectar oportunidades a mejorar, fortalezas demostradas y motivo</a:t>
            </a:r>
            <a:r>
              <a:rPr lang="es" sz="1450">
                <a:solidFill>
                  <a:schemeClr val="dk1"/>
                </a:solidFill>
              </a:rPr>
              <a:t>s </a:t>
            </a:r>
            <a:r>
              <a:rPr lang="es" sz="1450">
                <a:solidFill>
                  <a:schemeClr val="dk1"/>
                </a:solidFill>
              </a:rPr>
              <a:t>de celebración.</a:t>
            </a:r>
            <a:endParaRPr sz="145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450">
                <a:solidFill>
                  <a:schemeClr val="dk1"/>
                </a:solidFill>
              </a:rPr>
              <a:t>En cada retro surgen planes de acción que se deben monitorear para asegurarse de que se pongan en práctica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c7c99b6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c7c99b6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PRODUCT BACKLOG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El Backlog del producto contiene todos los objetivos a realizar durante el proyecto.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El Product Owner es el encargado de mantener el backlog priorizado y refinado.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chemeClr val="dk1"/>
                </a:solidFill>
              </a:rPr>
              <a:t>Los Backlogs deben cumplir con las características DEEP: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D - Detallado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 - Estimado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 - Emergente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P - Priorizado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SPRINT BACKLOG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El </a:t>
            </a:r>
            <a:r>
              <a:rPr b="1" lang="es">
                <a:solidFill>
                  <a:schemeClr val="dk1"/>
                </a:solidFill>
              </a:rPr>
              <a:t>Sprint Backlog</a:t>
            </a:r>
            <a:r>
              <a:rPr lang="es">
                <a:solidFill>
                  <a:schemeClr val="dk1"/>
                </a:solidFill>
              </a:rPr>
              <a:t> se compone del Objetivo del Sprint, el conjunto de elementos del Product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Backlog seleccionados para el Sprint, así como un plan de acción para entregar el Increment.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El </a:t>
            </a:r>
            <a:r>
              <a:rPr b="1" lang="es">
                <a:solidFill>
                  <a:schemeClr val="dk1"/>
                </a:solidFill>
              </a:rPr>
              <a:t>Sprint Backlog</a:t>
            </a:r>
            <a:r>
              <a:rPr lang="es">
                <a:solidFill>
                  <a:schemeClr val="dk1"/>
                </a:solidFill>
              </a:rPr>
              <a:t> es un plan realizado por y para los Developers. Es una imagen muy visible y en tiempo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real del trabajo que los Developers planean realizar durante el Sprint para lograr el Objetivo del Sprint.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consecuencia, el </a:t>
            </a:r>
            <a:r>
              <a:rPr b="1" lang="es">
                <a:solidFill>
                  <a:schemeClr val="dk1"/>
                </a:solidFill>
              </a:rPr>
              <a:t>Sprint Backlog</a:t>
            </a:r>
            <a:r>
              <a:rPr lang="es">
                <a:solidFill>
                  <a:schemeClr val="dk1"/>
                </a:solidFill>
              </a:rPr>
              <a:t> se actualiza a lo largo del Sprint a medida que se aprende más. Debe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tener suficientes detalles para que puedan inspeccionar su progreso en la Daily Scrum.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c7c99b6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c7c99b6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None/>
            </a:pPr>
            <a:r>
              <a:rPr b="1" lang="es">
                <a:solidFill>
                  <a:srgbClr val="C0791B"/>
                </a:solidFill>
              </a:rPr>
              <a:t>INCREMENTO</a:t>
            </a:r>
            <a:endParaRPr b="1"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rgbClr val="C0791B"/>
                </a:solidFill>
              </a:rPr>
              <a:t>Un Incremento es un peldaño concreto hacia el Objetivo del Producto. Cada Incremento se suma a todos</a:t>
            </a:r>
            <a:br>
              <a:rPr lang="es">
                <a:solidFill>
                  <a:srgbClr val="C0791B"/>
                </a:solidFill>
              </a:rPr>
            </a:br>
            <a:r>
              <a:rPr lang="es">
                <a:solidFill>
                  <a:srgbClr val="C0791B"/>
                </a:solidFill>
              </a:rPr>
              <a:t>los Incrementos anteriores y se verifica minuciosamente, lo que garantiza que todos los Incrementos</a:t>
            </a:r>
            <a:br>
              <a:rPr lang="es">
                <a:solidFill>
                  <a:srgbClr val="C0791B"/>
                </a:solidFill>
              </a:rPr>
            </a:br>
            <a:r>
              <a:rPr lang="es">
                <a:solidFill>
                  <a:srgbClr val="C0791B"/>
                </a:solidFill>
              </a:rPr>
              <a:t>funcionen juntos.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rgbClr val="C0791B"/>
                </a:solidFill>
              </a:rPr>
              <a:t>Para proporcionar valor, el Incremento debe ser utilizable.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rgbClr val="C0791B"/>
                </a:solidFill>
              </a:rPr>
              <a:t>Se pueden crear múltiples Incrementos dentro de un </a:t>
            </a:r>
            <a:r>
              <a:rPr b="1" lang="es">
                <a:solidFill>
                  <a:srgbClr val="C0791B"/>
                </a:solidFill>
              </a:rPr>
              <a:t>Sprint</a:t>
            </a:r>
            <a:r>
              <a:rPr lang="es">
                <a:solidFill>
                  <a:srgbClr val="C0791B"/>
                </a:solidFill>
              </a:rPr>
              <a:t>.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rgbClr val="C0791B"/>
                </a:solidFill>
              </a:rPr>
              <a:t>La suma de los Incrementos se presenta en la </a:t>
            </a:r>
            <a:r>
              <a:rPr b="1" lang="es">
                <a:solidFill>
                  <a:srgbClr val="C0791B"/>
                </a:solidFill>
              </a:rPr>
              <a:t>Sprint Review</a:t>
            </a:r>
            <a:r>
              <a:rPr lang="es">
                <a:solidFill>
                  <a:srgbClr val="C0791B"/>
                </a:solidFill>
              </a:rPr>
              <a:t>. Sin embargo, se puede entregar un Incremento a los interesados antes del final del Sprint.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rgbClr val="C0791B"/>
                </a:solidFill>
              </a:rPr>
              <a:t>La </a:t>
            </a:r>
            <a:r>
              <a:rPr b="1" lang="es">
                <a:solidFill>
                  <a:srgbClr val="C0791B"/>
                </a:solidFill>
              </a:rPr>
              <a:t>Sprint Review</a:t>
            </a:r>
            <a:r>
              <a:rPr lang="es">
                <a:solidFill>
                  <a:srgbClr val="C0791B"/>
                </a:solidFill>
              </a:rPr>
              <a:t> nunca debe considerarse una puerta para liberar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Char char="●"/>
            </a:pPr>
            <a:r>
              <a:rPr lang="es">
                <a:solidFill>
                  <a:srgbClr val="C0791B"/>
                </a:solidFill>
              </a:rPr>
              <a:t>El trabajo no puede considerarse parte de un Incremento si no está completo.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a7f44ca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a7f44c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>
                <a:solidFill>
                  <a:schemeClr val="dk1"/>
                </a:solidFill>
              </a:rPr>
              <a:t>Los Beneficios de usar Scrum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“Adaptabilidad”</a:t>
            </a:r>
            <a:r>
              <a:rPr lang="es">
                <a:solidFill>
                  <a:schemeClr val="dk1"/>
                </a:solidFill>
              </a:rPr>
              <a:t> es el primer beneficio que queremos recalcar aquí. Los </a:t>
            </a:r>
            <a:r>
              <a:rPr b="1" lang="es">
                <a:solidFill>
                  <a:schemeClr val="dk1"/>
                </a:solidFill>
              </a:rPr>
              <a:t>principios de Scrum de </a:t>
            </a:r>
            <a:r>
              <a:rPr b="1" i="1" lang="es">
                <a:solidFill>
                  <a:schemeClr val="dk1"/>
                </a:solidFill>
              </a:rPr>
              <a:t>Control del Proceso Empírico</a:t>
            </a:r>
            <a:r>
              <a:rPr b="1" lang="es">
                <a:solidFill>
                  <a:schemeClr val="dk1"/>
                </a:solidFill>
              </a:rPr>
              <a:t> y </a:t>
            </a:r>
            <a:r>
              <a:rPr b="1" i="1" lang="es">
                <a:solidFill>
                  <a:schemeClr val="dk1"/>
                </a:solidFill>
              </a:rPr>
              <a:t>Entrega Iterativa</a:t>
            </a:r>
            <a:r>
              <a:rPr lang="es">
                <a:solidFill>
                  <a:schemeClr val="dk1"/>
                </a:solidFill>
              </a:rPr>
              <a:t> hace que los proyectos se adapten y estén abiertos a incorporar el cambio cuando éste ocurre. Los procesos de Scrum están diseñados para acoger los cambios. Por lo tanto, la </a:t>
            </a:r>
            <a:r>
              <a:rPr b="1" lang="es">
                <a:solidFill>
                  <a:schemeClr val="dk1"/>
                </a:solidFill>
              </a:rPr>
              <a:t>metodología Scrum</a:t>
            </a:r>
            <a:r>
              <a:rPr lang="es">
                <a:solidFill>
                  <a:schemeClr val="dk1"/>
                </a:solidFill>
              </a:rPr>
              <a:t> es más apropiada para entregar proyectos en un ambiente caótico y de cambio constante.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Un beneficio clave para los interesados es que Scrum es una metodología </a:t>
            </a:r>
            <a:r>
              <a:rPr b="1" lang="es">
                <a:solidFill>
                  <a:schemeClr val="dk1"/>
                </a:solidFill>
              </a:rPr>
              <a:t>“Centrada en el Cliente”</a:t>
            </a:r>
            <a:r>
              <a:rPr lang="es">
                <a:solidFill>
                  <a:schemeClr val="dk1"/>
                </a:solidFill>
              </a:rPr>
              <a:t>. El hecho de poner énfasis en el </a:t>
            </a:r>
            <a:r>
              <a:rPr i="1" lang="es">
                <a:solidFill>
                  <a:schemeClr val="dk1"/>
                </a:solidFill>
              </a:rPr>
              <a:t>valor del negocio</a:t>
            </a:r>
            <a:r>
              <a:rPr lang="es">
                <a:solidFill>
                  <a:schemeClr val="dk1"/>
                </a:solidFill>
              </a:rPr>
              <a:t> y en tener un </a:t>
            </a:r>
            <a:r>
              <a:rPr i="1" lang="es">
                <a:solidFill>
                  <a:schemeClr val="dk1"/>
                </a:solidFill>
              </a:rPr>
              <a:t>acercamiento colaborativo</a:t>
            </a:r>
            <a:r>
              <a:rPr lang="es">
                <a:solidFill>
                  <a:schemeClr val="dk1"/>
                </a:solidFill>
              </a:rPr>
              <a:t> que incluye a los interesados, asegura un marco orientado al cliente en un proyecto controlado con Scrum.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“Entrega Continua de Valor”</a:t>
            </a:r>
            <a:r>
              <a:rPr lang="es">
                <a:solidFill>
                  <a:schemeClr val="dk1"/>
                </a:solidFill>
              </a:rPr>
              <a:t> es un beneficio adicional que resulta de estar centrado en el cliente. En Scrum, los procesos iterativos permiten la entrega continua de valor a través del proceso del </a:t>
            </a:r>
            <a:r>
              <a:rPr i="1" lang="es">
                <a:solidFill>
                  <a:schemeClr val="dk1"/>
                </a:solidFill>
              </a:rPr>
              <a:t>Envío de Entregables</a:t>
            </a:r>
            <a:r>
              <a:rPr lang="es">
                <a:solidFill>
                  <a:schemeClr val="dk1"/>
                </a:solidFill>
              </a:rPr>
              <a:t>. Cada Sprint produce un producto, servicio o resultado deseado potencialmente enviable. «PSP Potentially Shippable Product»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“Entrega Temprana de Gran Valor”</a:t>
            </a:r>
            <a:r>
              <a:rPr lang="es">
                <a:solidFill>
                  <a:schemeClr val="dk1"/>
                </a:solidFill>
              </a:rPr>
              <a:t> es un beneficio de usar Scrum que está estrechamente relacionado con el negocio. No solamente se trata de la entrega continua de valor, el proceso de </a:t>
            </a:r>
            <a:r>
              <a:rPr i="1" lang="es">
                <a:solidFill>
                  <a:schemeClr val="dk1"/>
                </a:solidFill>
              </a:rPr>
              <a:t>Crear la Lista Priorizada de Pendientes</a:t>
            </a:r>
            <a:r>
              <a:rPr lang="es">
                <a:solidFill>
                  <a:schemeClr val="dk1"/>
                </a:solidFill>
              </a:rPr>
              <a:t> asegura que se realicen primero los requerimientos con el valor más alto para el cliente.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Tanto el cliente como el equipo del proyecto se benefician de la </a:t>
            </a:r>
            <a:r>
              <a:rPr b="1" lang="es">
                <a:solidFill>
                  <a:schemeClr val="dk1"/>
                </a:solidFill>
              </a:rPr>
              <a:t>“Retroalimentación Continua”</a:t>
            </a:r>
            <a:r>
              <a:rPr lang="es">
                <a:solidFill>
                  <a:schemeClr val="dk1"/>
                </a:solidFill>
              </a:rPr>
              <a:t>. En Scrum, la retroalimentación continua se realiza a través de </a:t>
            </a:r>
            <a:r>
              <a:rPr i="1" lang="es">
                <a:solidFill>
                  <a:schemeClr val="dk1"/>
                </a:solidFill>
              </a:rPr>
              <a:t>Efectuar las Reuniones Diarias de Pie</a:t>
            </a:r>
            <a:r>
              <a:rPr lang="es">
                <a:solidFill>
                  <a:schemeClr val="dk1"/>
                </a:solidFill>
              </a:rPr>
              <a:t> y, de los procesos de </a:t>
            </a:r>
            <a:r>
              <a:rPr i="1" lang="es">
                <a:solidFill>
                  <a:schemeClr val="dk1"/>
                </a:solidFill>
              </a:rPr>
              <a:t>Demostrar y Validar el Sprint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 retroalimentación continua contribuye con otro beneficio la </a:t>
            </a:r>
            <a:r>
              <a:rPr b="1" lang="es">
                <a:solidFill>
                  <a:schemeClr val="dk1"/>
                </a:solidFill>
              </a:rPr>
              <a:t>“Transparencia”</a:t>
            </a:r>
            <a:r>
              <a:rPr lang="es">
                <a:solidFill>
                  <a:schemeClr val="dk1"/>
                </a:solidFill>
              </a:rPr>
              <a:t>. En un proyecto gestionado con Scrum, todos los radiadores de información tales como: </a:t>
            </a:r>
            <a:r>
              <a:rPr i="1" lang="es">
                <a:solidFill>
                  <a:schemeClr val="dk1"/>
                </a:solidFill>
              </a:rPr>
              <a:t>Tablero Scrum</a:t>
            </a:r>
            <a:r>
              <a:rPr lang="es">
                <a:solidFill>
                  <a:schemeClr val="dk1"/>
                </a:solidFill>
              </a:rPr>
              <a:t> y </a:t>
            </a:r>
            <a:r>
              <a:rPr i="1" lang="es">
                <a:solidFill>
                  <a:schemeClr val="dk1"/>
                </a:solidFill>
              </a:rPr>
              <a:t>Trabajo Pendiente del Sprint</a:t>
            </a:r>
            <a:r>
              <a:rPr lang="es">
                <a:solidFill>
                  <a:schemeClr val="dk1"/>
                </a:solidFill>
              </a:rPr>
              <a:t> se publican y actualizan continuamente, lo cual nos lleva a un ambiente de trabajo abierto. </a:t>
            </a:r>
            <a:r>
              <a:rPr i="1" lang="es">
                <a:solidFill>
                  <a:schemeClr val="dk1"/>
                </a:solidFill>
              </a:rPr>
              <a:t>Las Reuniones de Revisión del Sprint</a:t>
            </a:r>
            <a:r>
              <a:rPr lang="es">
                <a:solidFill>
                  <a:schemeClr val="dk1"/>
                </a:solidFill>
              </a:rPr>
              <a:t> demuestran los productos potencialmente entregables a los clientes, manteniéndoles siempre informados sobre el estado actual y progreso del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 transparencia trae otro beneficio importante </a:t>
            </a:r>
            <a:r>
              <a:rPr b="1" lang="es">
                <a:solidFill>
                  <a:schemeClr val="dk1"/>
                </a:solidFill>
              </a:rPr>
              <a:t>“Ambiente de Alta Confianza”</a:t>
            </a:r>
            <a:r>
              <a:rPr lang="es">
                <a:solidFill>
                  <a:schemeClr val="dk1"/>
                </a:solidFill>
              </a:rPr>
              <a:t>. Los procesos de </a:t>
            </a:r>
            <a:r>
              <a:rPr i="1" lang="es">
                <a:solidFill>
                  <a:schemeClr val="dk1"/>
                </a:solidFill>
              </a:rPr>
              <a:t>Conducir la Reunión Diaria de Pie</a:t>
            </a:r>
            <a:r>
              <a:rPr lang="es">
                <a:solidFill>
                  <a:schemeClr val="dk1"/>
                </a:solidFill>
              </a:rPr>
              <a:t> y </a:t>
            </a:r>
            <a:r>
              <a:rPr i="1" lang="es">
                <a:solidFill>
                  <a:schemeClr val="dk1"/>
                </a:solidFill>
              </a:rPr>
              <a:t>Retrospectiva del Sprint</a:t>
            </a:r>
            <a:r>
              <a:rPr lang="es">
                <a:solidFill>
                  <a:schemeClr val="dk1"/>
                </a:solidFill>
              </a:rPr>
              <a:t> promueven la transparencia y colaboración. Esta situación nos lleva a un ambiente de trabajo con gran confianza que asegura baja fricción en el equipo.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 adaptabilidad y transparencia de Scrum crean un ambiente de </a:t>
            </a:r>
            <a:r>
              <a:rPr b="1" lang="es">
                <a:solidFill>
                  <a:schemeClr val="dk1"/>
                </a:solidFill>
              </a:rPr>
              <a:t>“Mejora Continua”</a:t>
            </a:r>
            <a:r>
              <a:rPr lang="es">
                <a:solidFill>
                  <a:schemeClr val="dk1"/>
                </a:solidFill>
              </a:rPr>
              <a:t>. Según avanza el proyecto, los entregables progresivamente mejoran de </a:t>
            </a:r>
            <a:r>
              <a:rPr i="1" lang="es">
                <a:solidFill>
                  <a:schemeClr val="dk1"/>
                </a:solidFill>
              </a:rPr>
              <a:t>Sprint en Sprint</a:t>
            </a:r>
            <a:r>
              <a:rPr lang="es">
                <a:solidFill>
                  <a:schemeClr val="dk1"/>
                </a:solidFill>
              </a:rPr>
              <a:t>, debido a los cambios y perfeccionamientos que se incluye y gestiona a través del proceso de </a:t>
            </a:r>
            <a:r>
              <a:rPr i="1" lang="es">
                <a:solidFill>
                  <a:schemeClr val="dk1"/>
                </a:solidFill>
              </a:rPr>
              <a:t>Mantener la Lista Priorizada de Pendientes del Producto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Otro importante beneficio es </a:t>
            </a:r>
            <a:r>
              <a:rPr b="1" lang="es">
                <a:solidFill>
                  <a:schemeClr val="dk1"/>
                </a:solidFill>
              </a:rPr>
              <a:t>“Ritmo Sostenible”</a:t>
            </a:r>
            <a:r>
              <a:rPr lang="es">
                <a:solidFill>
                  <a:schemeClr val="dk1"/>
                </a:solidFill>
              </a:rPr>
              <a:t>. Los procesos de Scrum están diseñados de tal manera que la gente involucrada puede trabajar a un ritmo que puede sostener de manera indefinida.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Otro beneficio es el </a:t>
            </a:r>
            <a:r>
              <a:rPr b="1" lang="es">
                <a:solidFill>
                  <a:schemeClr val="dk1"/>
                </a:solidFill>
              </a:rPr>
              <a:t>“Proceso de Desarrollo Eficiente”</a:t>
            </a:r>
            <a:r>
              <a:rPr lang="es">
                <a:solidFill>
                  <a:schemeClr val="dk1"/>
                </a:solidFill>
              </a:rPr>
              <a:t>. En Scrum, se ha observado que asignar bloques de tiempo y minimizar el trabajo no esencial te lleva a niveles de mayor eficiencia.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El siguiente beneficio es la </a:t>
            </a:r>
            <a:r>
              <a:rPr b="1" lang="es">
                <a:solidFill>
                  <a:schemeClr val="dk1"/>
                </a:solidFill>
              </a:rPr>
              <a:t>“Motivación”</a:t>
            </a:r>
            <a:r>
              <a:rPr lang="es">
                <a:solidFill>
                  <a:schemeClr val="dk1"/>
                </a:solidFill>
              </a:rPr>
              <a:t>. Los procesos de </a:t>
            </a:r>
            <a:r>
              <a:rPr i="1" lang="es">
                <a:solidFill>
                  <a:schemeClr val="dk1"/>
                </a:solidFill>
              </a:rPr>
              <a:t>Conducir la Reunión Diaria de Pie y la Retrospectiva del Sprint</a:t>
            </a:r>
            <a:r>
              <a:rPr lang="es">
                <a:solidFill>
                  <a:schemeClr val="dk1"/>
                </a:solidFill>
              </a:rPr>
              <a:t> generan altos niveles de motivación en el personal.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 </a:t>
            </a:r>
            <a:r>
              <a:rPr b="1" lang="es">
                <a:solidFill>
                  <a:schemeClr val="dk1"/>
                </a:solidFill>
              </a:rPr>
              <a:t>“Resolución Rápida de Problemas”</a:t>
            </a:r>
            <a:r>
              <a:rPr lang="es">
                <a:solidFill>
                  <a:schemeClr val="dk1"/>
                </a:solidFill>
              </a:rPr>
              <a:t> es otro de los beneficios importantes de usar Scrum en los proyectos. La </a:t>
            </a:r>
            <a:r>
              <a:rPr i="1" lang="es">
                <a:solidFill>
                  <a:schemeClr val="dk1"/>
                </a:solidFill>
              </a:rPr>
              <a:t>Colaboración y Co-ubicación de equipos multifuncionales</a:t>
            </a:r>
            <a:r>
              <a:rPr lang="es">
                <a:solidFill>
                  <a:schemeClr val="dk1"/>
                </a:solidFill>
              </a:rPr>
              <a:t> conduce a identificar y resolver problemas más rápidamente.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Está también el beneficio de </a:t>
            </a:r>
            <a:r>
              <a:rPr b="1" lang="es">
                <a:solidFill>
                  <a:schemeClr val="dk1"/>
                </a:solidFill>
              </a:rPr>
              <a:t>“Entregables Efectivos”</a:t>
            </a:r>
            <a:r>
              <a:rPr lang="es">
                <a:solidFill>
                  <a:schemeClr val="dk1"/>
                </a:solidFill>
              </a:rPr>
              <a:t>. El proceso de </a:t>
            </a:r>
            <a:r>
              <a:rPr i="1" lang="es">
                <a:solidFill>
                  <a:schemeClr val="dk1"/>
                </a:solidFill>
              </a:rPr>
              <a:t>Demostrar y Validar el Sprint</a:t>
            </a:r>
            <a:r>
              <a:rPr lang="es">
                <a:solidFill>
                  <a:schemeClr val="dk1"/>
                </a:solidFill>
              </a:rPr>
              <a:t> y revisiones regulares luego de la creación de los entregables asegura la entrega de resultados efectivos al cliente.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Luego tenemos el beneficio de formar un </a:t>
            </a:r>
            <a:r>
              <a:rPr b="1" lang="es">
                <a:solidFill>
                  <a:schemeClr val="dk1"/>
                </a:solidFill>
              </a:rPr>
              <a:t>“Ambiente Colectivo”</a:t>
            </a:r>
            <a:r>
              <a:rPr lang="es">
                <a:solidFill>
                  <a:schemeClr val="dk1"/>
                </a:solidFill>
              </a:rPr>
              <a:t>. Los procesos de </a:t>
            </a:r>
            <a:r>
              <a:rPr i="1" lang="es">
                <a:solidFill>
                  <a:schemeClr val="dk1"/>
                </a:solidFill>
              </a:rPr>
              <a:t>Aprobar, Estimar y Comprometer las Historias de Usuario</a:t>
            </a:r>
            <a:r>
              <a:rPr lang="es">
                <a:solidFill>
                  <a:schemeClr val="dk1"/>
                </a:solidFill>
              </a:rPr>
              <a:t> permite a los miembros del equipo desarrollar sentido de propiedad del proyecto y de su trabajo, lo que desemboca en mejor calidad dentro de Scrum.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“Alta Velocidad”</a:t>
            </a:r>
            <a:r>
              <a:rPr lang="es">
                <a:solidFill>
                  <a:schemeClr val="dk1"/>
                </a:solidFill>
              </a:rPr>
              <a:t> es otro beneficio importante. Un marco de trabajo colaborativo permite a </a:t>
            </a:r>
            <a:r>
              <a:rPr i="1" lang="es">
                <a:solidFill>
                  <a:schemeClr val="dk1"/>
                </a:solidFill>
              </a:rPr>
              <a:t>equipos multifuncionales</a:t>
            </a:r>
            <a:r>
              <a:rPr lang="es">
                <a:solidFill>
                  <a:schemeClr val="dk1"/>
                </a:solidFill>
              </a:rPr>
              <a:t> de gran capacidad, alcanzar todo su potencial y alta velocidad. Algunos de los autores del Manifiesto Ágil llaman a este estado “hiperproducividad”.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Finalmente, el último beneficio de Scrum es su </a:t>
            </a:r>
            <a:r>
              <a:rPr b="1" lang="es">
                <a:solidFill>
                  <a:schemeClr val="dk1"/>
                </a:solidFill>
              </a:rPr>
              <a:t>“Ambiente Innovador”</a:t>
            </a:r>
            <a:r>
              <a:rPr lang="es">
                <a:solidFill>
                  <a:schemeClr val="dk1"/>
                </a:solidFill>
              </a:rPr>
              <a:t>. Los procesos de </a:t>
            </a:r>
            <a:r>
              <a:rPr i="1" lang="es">
                <a:solidFill>
                  <a:schemeClr val="dk1"/>
                </a:solidFill>
              </a:rPr>
              <a:t>Retrospectiva del Sprint y Retrospectiva del Proyecto</a:t>
            </a:r>
            <a:r>
              <a:rPr lang="es">
                <a:solidFill>
                  <a:schemeClr val="dk1"/>
                </a:solidFill>
              </a:rPr>
              <a:t> crean un ambiente de introspección, aprendizaje y adaptabilidad que desemboca en un ambiente de trabajo innovador y creativo.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</a:rPr>
              <a:t>Cuándo es bueno para ti utilizar la metodología SCRUM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No es necesario, ni siquiera conveniente, utilizar la metodología </a:t>
            </a:r>
            <a:r>
              <a:rPr b="1" lang="es">
                <a:solidFill>
                  <a:schemeClr val="dk1"/>
                </a:solidFill>
              </a:rPr>
              <a:t>SCRUM</a:t>
            </a:r>
            <a:r>
              <a:rPr lang="es">
                <a:solidFill>
                  <a:schemeClr val="dk1"/>
                </a:solidFill>
              </a:rPr>
              <a:t> en todo tipo de proyectos. Por eso debes saber qué requerimientos debe tener tu proyecto si quieres utilizarla con eficacia: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Equipos pequeños:</a:t>
            </a:r>
            <a:r>
              <a:rPr lang="es">
                <a:solidFill>
                  <a:schemeClr val="dk1"/>
                </a:solidFill>
              </a:rPr>
              <a:t> cuando en tus proyectos los equipos de trabajo no superan las 8 personas. Aunque existen casos de empresas que la han utilizado con éxito en equipos más grandes, no es recomendable.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Poca necesidad de documentación:</a:t>
            </a:r>
            <a:r>
              <a:rPr lang="es">
                <a:solidFill>
                  <a:schemeClr val="dk1"/>
                </a:solidFill>
              </a:rPr>
              <a:t> si el cliente te exige que todo el proyecto esté muy bien documentado desde el principio (fases de consultoría y de tomas de requerimientos largas) SCRUM no es tu metodología. Sin embargo, si sus expectativas son las entregas rápidas y tener mucho control sobre el proyecto, el SCRUM te resultará muy útil porque se enfoca precisamente en este aspecto.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Proyectos con riesgos de cambios durante el proceso</a:t>
            </a:r>
            <a:r>
              <a:rPr lang="es">
                <a:solidFill>
                  <a:schemeClr val="dk1"/>
                </a:solidFill>
              </a:rPr>
              <a:t>: como la metodología SCRUM ejecuta el proyecto en fases cortas de dos a cuatro semanas, permite mucha flexibilidad a la hora de acometer cambios a mitad del proyecto, ya que tras cada fase se replantean las tareas y los objetivos.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Confianza en la metodología:</a:t>
            </a:r>
            <a:r>
              <a:rPr lang="es">
                <a:solidFill>
                  <a:schemeClr val="dk1"/>
                </a:solidFill>
              </a:rPr>
              <a:t> serás el encargado de velar que se cumpla, por lo tanto, antes de trabajar en un proyecto con SCRUM debes aprender bien cuáles son sus principios y maneras de operar y sentirte cómodo con ellos, para poder traspasar esa confianza al resto de los actores de tu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SCRUM</a:t>
            </a:r>
            <a:r>
              <a:rPr lang="es">
                <a:solidFill>
                  <a:schemeClr val="dk1"/>
                </a:solidFill>
              </a:rPr>
              <a:t> es una de las Metodologías Ágiles más populares y conocidas en la actualidad. </a:t>
            </a:r>
            <a:r>
              <a:rPr i="1" lang="es">
                <a:solidFill>
                  <a:schemeClr val="dk1"/>
                </a:solidFill>
              </a:rPr>
              <a:t>Se trata de una herramienta muy útil en espacios donde los grupos de trabajo tienen dificultades para hacer las acciones u operaciones que les lleven a objetivos en común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Dicho de otro modo, </a:t>
            </a:r>
            <a:r>
              <a:rPr b="1" i="1" lang="es">
                <a:solidFill>
                  <a:schemeClr val="dk1"/>
                </a:solidFill>
              </a:rPr>
              <a:t>SCRUM</a:t>
            </a:r>
            <a:r>
              <a:rPr i="1" lang="es">
                <a:solidFill>
                  <a:schemeClr val="dk1"/>
                </a:solidFill>
              </a:rPr>
              <a:t> sirve para que equipos multidisciplinares trabajen en entornos complejos, donde los requisitos son muy cambiantes, y los resultados se tienen que obtener en un plazo corto de tiempo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400" u="sng">
                <a:solidFill>
                  <a:schemeClr val="dk1"/>
                </a:solidFill>
              </a:rPr>
              <a:t>Scrum:</a:t>
            </a:r>
            <a:r>
              <a:rPr lang="es" sz="1400">
                <a:solidFill>
                  <a:schemeClr val="dk1"/>
                </a:solidFill>
              </a:rPr>
              <a:t> </a:t>
            </a:r>
            <a:r>
              <a:rPr b="1" lang="es" sz="1400">
                <a:solidFill>
                  <a:schemeClr val="dk1"/>
                </a:solidFill>
              </a:rPr>
              <a:t>es un framework para la gestión ágil de proyectos que desarrollen productos de valor para un cliente</a:t>
            </a:r>
            <a:r>
              <a:rPr lang="es" sz="1400">
                <a:solidFill>
                  <a:schemeClr val="dk1"/>
                </a:solidFill>
              </a:rPr>
              <a:t>. Se basa en la teoría de control de procesos empíricos o empirismo. El empirismo asegura que el conocimiento procede de la experiencia y de tomar decisiones basándose en lo que se conoce.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Scrum emplea un enfoque iterativo e incremental para optimizar la predictibilidad y el control de riesgo.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Transparencia: visibilidad a todo lo que está pasando, para aquellos que son responsables del resultado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Inspección</a:t>
            </a:r>
            <a:r>
              <a:rPr lang="es"/>
              <a:t>: </a:t>
            </a:r>
            <a:r>
              <a:rPr lang="es"/>
              <a:t>inspección frecuente de los Artefactos y del progreso para identificar y corregir las variaciones no deseadas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Adaptación</a:t>
            </a:r>
            <a:r>
              <a:rPr lang="es"/>
              <a:t>: La adaptación implica hacer los ajustes en los procesos y artefactos para minimizar la desviación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c42a6094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c42a6094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Scrum Team se compromete a lograr sus objetivos y a apoyarse mutuamente. Su foco principal está en el trabajo del Sprint para lograr el mejor progreso posible hacia estos objetivos. El Scrum Team y sus interesados son francos sobre el trabajo y los desafíos. Los miembros del Scrum Team se respetan entre sí para ser personas capaces e independientes, y son respetados como tales por las personas con las que trabajan. Los miembros del Scrum Team tienen el coraje de hacer lo correcto, para trabajar en problemas difíciles.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Coraje: apoyamos entre compañeros para así asumir compromisos desafiantes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Foco: Los equipos Scrum se enfocan en un conjunto acotado de características por vez. Esto permite que al final de cada Sprint se entregue un producto de alta calidad y adicionalmente se reduce el time-to-market.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Compromiso: Cada integrante del equipo debe tener un compromiso para lograr el éxito del grupo.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Respeto: Ya que el grupo trabaja en forma conjunta compartiendo éxitos y fracasos se fomenta el respeto mutuo.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Apertura: Nos permite una discusión abierta de los problemas que tenemos al realizar el proyecto, la información está disponible para todos.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c42a6094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c42a6094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c42a6094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c42a6094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42a6094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c42a609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c42a6094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c42a6094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c42a6094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c42a6094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Guia Scrum 2020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153550"/>
            <a:ext cx="42555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Grupo 3: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400"/>
              <a:t>Calderon Jonathan 71984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400"/>
              <a:t>Vela Rodriguez, Mariel Azul 75865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400"/>
              <a:t>Salaberri Marcelo 57659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400"/>
              <a:t>Palacios, Javier Guerino 55624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400"/>
              <a:t>Miranda, Guadalupe 72926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400"/>
              <a:t>Gonzalez, Marcos 71997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Planning</a:t>
            </a:r>
            <a:endParaRPr/>
          </a:p>
        </p:txBody>
      </p:sp>
      <p:pic>
        <p:nvPicPr>
          <p:cNvPr id="355" name="Google Shape;3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363" y="1597875"/>
            <a:ext cx="6923272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0" y="598575"/>
            <a:ext cx="7731200" cy="414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25" y="582575"/>
            <a:ext cx="8223249" cy="3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566738"/>
            <a:ext cx="8610600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/>
          <p:nvPr>
            <p:ph type="title"/>
          </p:nvPr>
        </p:nvSpPr>
        <p:spPr>
          <a:xfrm>
            <a:off x="1643100" y="255975"/>
            <a:ext cx="58578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Artefactos Scrum</a:t>
            </a:r>
            <a:endParaRPr sz="4000"/>
          </a:p>
        </p:txBody>
      </p:sp>
      <p:pic>
        <p:nvPicPr>
          <p:cNvPr id="389" name="Google Shape;3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800" y="1738327"/>
            <a:ext cx="14859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900" y="1738313"/>
            <a:ext cx="14763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550" y="1738313"/>
            <a:ext cx="14763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8" y="717125"/>
            <a:ext cx="6715125" cy="4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/>
        </p:nvSpPr>
        <p:spPr>
          <a:xfrm>
            <a:off x="1484450" y="403675"/>
            <a:ext cx="73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8"/>
          <p:cNvSpPr txBox="1"/>
          <p:nvPr>
            <p:ph type="title"/>
          </p:nvPr>
        </p:nvSpPr>
        <p:spPr>
          <a:xfrm>
            <a:off x="1270975" y="537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Sprint Backlog</a:t>
            </a:r>
            <a:endParaRPr/>
          </a:p>
        </p:txBody>
      </p:sp>
      <p:pic>
        <p:nvPicPr>
          <p:cNvPr id="404" name="Google Shape;4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879" y="1537250"/>
            <a:ext cx="4164225" cy="28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Incremento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38" y="1198700"/>
            <a:ext cx="5367924" cy="301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/>
          <p:nvPr>
            <p:ph type="title"/>
          </p:nvPr>
        </p:nvSpPr>
        <p:spPr>
          <a:xfrm>
            <a:off x="1643100" y="255975"/>
            <a:ext cx="58578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Conclusión</a:t>
            </a:r>
            <a:endParaRPr sz="4000"/>
          </a:p>
        </p:txBody>
      </p:sp>
      <p:sp>
        <p:nvSpPr>
          <p:cNvPr id="418" name="Google Shape;418;p30"/>
          <p:cNvSpPr txBox="1"/>
          <p:nvPr/>
        </p:nvSpPr>
        <p:spPr>
          <a:xfrm>
            <a:off x="577775" y="1370475"/>
            <a:ext cx="79287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Scrum apunta a confiar en las personas y sus interacciones, con </a:t>
            </a: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técnicos</a:t>
            </a: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 no </a:t>
            </a: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técnicos</a:t>
            </a: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trabajando en conjunto. Esto es debido a que solo sienta las reglas de juego y permite a los participantes desenvolverse como creen mejor. Esto deriva en un agilismo y compromiso enorme, ya que no se trabaja con lo que le ordenan, sino con lo que se piensa implicando a las personas dentro del proyecto. En base a esto concluimos que Scrum es un framework que </a:t>
            </a: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habría</a:t>
            </a:r>
            <a:r>
              <a:rPr b="1" lang="es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que darle lugar en los trabajos con el fin de comprobar sus ideas.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¡Muchas Gracias</a:t>
            </a:r>
            <a:r>
              <a:rPr lang="es" sz="3000"/>
              <a:t>!</a:t>
            </a:r>
            <a:endParaRPr sz="3000"/>
          </a:p>
        </p:txBody>
      </p:sp>
      <p:sp>
        <p:nvSpPr>
          <p:cNvPr id="424" name="Google Shape;424;p31"/>
          <p:cNvSpPr txBox="1"/>
          <p:nvPr>
            <p:ph idx="1" type="body"/>
          </p:nvPr>
        </p:nvSpPr>
        <p:spPr>
          <a:xfrm>
            <a:off x="454375" y="4503450"/>
            <a:ext cx="3312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Grupo 3</a:t>
            </a:r>
            <a:endParaRPr sz="1400"/>
          </a:p>
        </p:txBody>
      </p:sp>
      <p:pic>
        <p:nvPicPr>
          <p:cNvPr descr="Imagen en blanco y negro del puente Golden Gate tomada desde abajo" id="425" name="Google Shape;425;p3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643100" y="266550"/>
            <a:ext cx="58578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¿</a:t>
            </a:r>
            <a:r>
              <a:rPr lang="es" sz="4000"/>
              <a:t>Qué</a:t>
            </a:r>
            <a:r>
              <a:rPr lang="es" sz="4000"/>
              <a:t> es scrum?</a:t>
            </a:r>
            <a:endParaRPr sz="4000"/>
          </a:p>
        </p:txBody>
      </p:sp>
      <p:sp>
        <p:nvSpPr>
          <p:cNvPr id="284" name="Google Shape;284;p14"/>
          <p:cNvSpPr txBox="1"/>
          <p:nvPr/>
        </p:nvSpPr>
        <p:spPr>
          <a:xfrm>
            <a:off x="-136950" y="3025950"/>
            <a:ext cx="251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Marco de trabajo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para guiar proyectos basada en el </a:t>
            </a: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empirismo y en lean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2058600" y="3025950"/>
            <a:ext cx="251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Simple e iterativo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para optimizar la previsibilidad y controlar el riesgo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4487150" y="3025950"/>
            <a:ext cx="251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Guia general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donde se pueden implementar varias técnicas o procesos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6630600" y="3025950"/>
            <a:ext cx="251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Corazón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Scrum el “Sprint”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650" y="1858075"/>
            <a:ext cx="963374" cy="9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00" y="190955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538" y="1858086"/>
            <a:ext cx="934275" cy="9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0900" y="1801863"/>
            <a:ext cx="1046700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pilares de Scrum</a:t>
            </a:r>
            <a:endParaRPr/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150" y="1399275"/>
            <a:ext cx="6679474" cy="33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 de Scrum</a:t>
            </a:r>
            <a:endParaRPr/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538" y="1094050"/>
            <a:ext cx="5364925" cy="37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643100" y="255975"/>
            <a:ext cx="58578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Scrum Team</a:t>
            </a:r>
            <a:endParaRPr sz="4000"/>
          </a:p>
        </p:txBody>
      </p:sp>
      <p:sp>
        <p:nvSpPr>
          <p:cNvPr id="311" name="Google Shape;311;p17"/>
          <p:cNvSpPr txBox="1"/>
          <p:nvPr/>
        </p:nvSpPr>
        <p:spPr>
          <a:xfrm>
            <a:off x="213425" y="2676387"/>
            <a:ext cx="26070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 scrum team es </a:t>
            </a: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multifuncional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 se </a:t>
            </a: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autogestiona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7"/>
          <p:cNvSpPr txBox="1"/>
          <p:nvPr/>
        </p:nvSpPr>
        <p:spPr>
          <a:xfrm>
            <a:off x="2707441" y="2657780"/>
            <a:ext cx="31116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Tamaño ideal </a:t>
            </a: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10 personas o menos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en caso de ser más se deben organizar scrum team cohesivos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5818965" y="2657780"/>
            <a:ext cx="3111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 scrum team es </a:t>
            </a: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responsable</a:t>
            </a:r>
            <a:r>
              <a:rPr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todas las actividades relacionadas al producto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061" y="1701596"/>
            <a:ext cx="841564" cy="9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602" y="1680175"/>
            <a:ext cx="880251" cy="97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487" y="1680175"/>
            <a:ext cx="880251" cy="97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1056750" y="2681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Developers</a:t>
            </a:r>
            <a:endParaRPr/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4923225" y="598575"/>
            <a:ext cx="2760275" cy="4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/>
        </p:nvSpPr>
        <p:spPr>
          <a:xfrm>
            <a:off x="264575" y="381000"/>
            <a:ext cx="12912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5" name="Google Shape;3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5775" y="14625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 b="0" l="0" r="655" t="507"/>
          <a:stretch/>
        </p:blipFill>
        <p:spPr>
          <a:xfrm>
            <a:off x="4911125" y="598575"/>
            <a:ext cx="2719450" cy="43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9"/>
          <p:cNvSpPr txBox="1"/>
          <p:nvPr/>
        </p:nvSpPr>
        <p:spPr>
          <a:xfrm>
            <a:off x="264575" y="381000"/>
            <a:ext cx="12912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860650" y="2681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Product Owner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4" name="Google Shape;3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500" y="14625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6075" y="0"/>
            <a:ext cx="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 txBox="1"/>
          <p:nvPr/>
        </p:nvSpPr>
        <p:spPr>
          <a:xfrm>
            <a:off x="264575" y="381000"/>
            <a:ext cx="12912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 rotWithShape="1">
          <a:blip r:embed="rId4">
            <a:alphaModFix/>
          </a:blip>
          <a:srcRect b="654" l="1497" r="1283" t="1602"/>
          <a:stretch/>
        </p:blipFill>
        <p:spPr>
          <a:xfrm>
            <a:off x="4911125" y="598575"/>
            <a:ext cx="2719450" cy="43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/>
          <p:nvPr>
            <p:ph type="title"/>
          </p:nvPr>
        </p:nvSpPr>
        <p:spPr>
          <a:xfrm>
            <a:off x="961700" y="2681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 Master</a:t>
            </a:r>
            <a:endParaRPr/>
          </a:p>
        </p:txBody>
      </p:sp>
      <p:pic>
        <p:nvPicPr>
          <p:cNvPr id="343" name="Google Shape;3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600" y="14625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1643100" y="255975"/>
            <a:ext cx="58578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Eventos de Scrum</a:t>
            </a:r>
            <a:endParaRPr sz="4000"/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88" y="1217075"/>
            <a:ext cx="7606825" cy="36535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